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8" r:id="rId3"/>
    <p:sldId id="259" r:id="rId4"/>
    <p:sldId id="289" r:id="rId5"/>
    <p:sldId id="260" r:id="rId6"/>
    <p:sldId id="290" r:id="rId7"/>
    <p:sldId id="291" r:id="rId8"/>
    <p:sldId id="292" r:id="rId9"/>
    <p:sldId id="261" r:id="rId10"/>
    <p:sldId id="262" r:id="rId11"/>
    <p:sldId id="263" r:id="rId12"/>
    <p:sldId id="272" r:id="rId13"/>
    <p:sldId id="264" r:id="rId14"/>
    <p:sldId id="265" r:id="rId15"/>
    <p:sldId id="274" r:id="rId16"/>
    <p:sldId id="275" r:id="rId17"/>
    <p:sldId id="277" r:id="rId18"/>
    <p:sldId id="283" r:id="rId19"/>
    <p:sldId id="268" r:id="rId20"/>
    <p:sldId id="269" r:id="rId21"/>
    <p:sldId id="293" r:id="rId22"/>
    <p:sldId id="27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37FA55-46DF-4628-BF04-02A06DA7F021}" v="10" dt="2022-10-12T16:40:50.417"/>
    <p1510:client id="{A6E04E13-36FB-4154-96DD-9D2B37368485}" v="1" dt="2022-10-13T06:11:51.5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1E700B27-DE4C-4B9E-BB11-B9027034A00F}" type="datetimeFigureOut">
              <a:rPr lang="en-US" dirty="0"/>
              <a:pPr/>
              <a:t>5/3/2023</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r>
              <a:rPr lang="en-US" dirty="0"/>
              <a:t>
              </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0F4739-9812-4A9F-890D-2AD6BA5F6EE8}" type="datetimeFigureOut">
              <a:rPr lang="en-US" dirty="0"/>
              <a:t>5/3/2023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8845AC5-A3F8-44AA-BA8F-596CDCC976D3}" type="datetimeFigureOut">
              <a:rPr lang="en-US" dirty="0"/>
              <a:t>5/3/2023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873B183-A821-4095-A363-9EC968635539}" type="datetimeFigureOut">
              <a:rPr lang="en-US" dirty="0"/>
              <a:t>5/3/2023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4D01B4-0AA5-45E6-B2E6-5FA4078AEBCF}" type="datetimeFigureOut">
              <a:rPr lang="en-US" dirty="0"/>
              <a:t>5/3/2023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47335C-0450-40D7-8612-B3203BED4F28}" type="datetimeFigureOut">
              <a:rPr lang="en-US" dirty="0"/>
              <a:t>5/3/2023</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246A105-2A1C-4284-B4EA-07CF89B1A393}" type="datetimeFigureOut">
              <a:rPr lang="en-US" dirty="0"/>
              <a:t>5/3/2023</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DBE609-F3F2-45E6-BD6A-E03A8C86C1AE}" type="datetimeFigureOut">
              <a:rPr lang="en-US" dirty="0"/>
              <a:t>5/3/2023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24AD68-089C-4467-A8F3-EA2BBCA6B44E}" type="datetimeFigureOut">
              <a:rPr lang="en-US" dirty="0"/>
              <a:t>5/3/2023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C51FCE-E4BB-4680-8E50-3C0E348D2609}" type="datetimeFigureOut">
              <a:rPr lang="en-US" dirty="0"/>
              <a:t>5/3/2023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AA073D-A903-47F8-8D16-77642FB0DF1F}" type="datetimeFigureOut">
              <a:rPr lang="en-US" dirty="0"/>
              <a:t>5/3/2023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91FA40-626B-4CA1-85D0-7A9016E395BA}" type="datetimeFigureOut">
              <a:rPr lang="en-US" dirty="0"/>
              <a:t>5/3/2023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3F425EA-B9DC-48A7-991E-9A82573B1B21}" type="datetimeFigureOut">
              <a:rPr lang="en-US" dirty="0"/>
              <a:t>5/3/2023</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CB97F8-6CEB-469B-AFCC-889F2A2B1D5A}" type="datetimeFigureOut">
              <a:rPr lang="en-US" dirty="0"/>
              <a:t>5/3/2023</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9179F-009E-4FA5-B091-7EBB82A185BD}" type="datetimeFigureOut">
              <a:rPr lang="en-US" dirty="0"/>
              <a:t>5/3/2023</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665CEB-0076-4E37-B880-BCEA9784DE0A}" type="datetimeFigureOut">
              <a:rPr lang="en-US" dirty="0"/>
              <a:t>5/3/2023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149E5E-3896-4118-99A7-7B85668F1C5E}" type="datetimeFigureOut">
              <a:rPr lang="en-US" dirty="0"/>
              <a:t>5/3/2023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7E0D914D-B099-4142-A885-11F276715148}" type="datetimeFigureOut">
              <a:rPr lang="en-US" dirty="0"/>
              <a:t>5/3/2023</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r>
              <a:rPr lang="en-US" dirty="0"/>
              <a:t>
              </a:t>
            </a:r>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protisedi.cz/high-yield-farming-costs-the-environment-less-than-previously-thought-and-could-help-spare-habitats/" TargetMode="External"/><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93F1C1F-98DE-215D-4EE3-9B08D1458F9F}"/>
              </a:ext>
            </a:extLst>
          </p:cNvPr>
          <p:cNvPicPr>
            <a:picLocks noGrp="1" noChangeAspect="1"/>
          </p:cNvPicPr>
          <p:nvPr>
            <p:ph idx="1"/>
          </p:nvPr>
        </p:nvPicPr>
        <p:blipFill>
          <a:blip r:embed="rId2"/>
          <a:stretch>
            <a:fillRect/>
          </a:stretch>
        </p:blipFill>
        <p:spPr>
          <a:xfrm>
            <a:off x="3579893" y="112226"/>
            <a:ext cx="4713964" cy="3416300"/>
          </a:xfrm>
        </p:spPr>
      </p:pic>
      <p:sp>
        <p:nvSpPr>
          <p:cNvPr id="6" name="TextBox 5">
            <a:extLst>
              <a:ext uri="{FF2B5EF4-FFF2-40B4-BE49-F238E27FC236}">
                <a16:creationId xmlns:a16="http://schemas.microsoft.com/office/drawing/2014/main" id="{C668C82D-744C-5B53-2CBF-5B3D84C2E88A}"/>
              </a:ext>
            </a:extLst>
          </p:cNvPr>
          <p:cNvSpPr txBox="1"/>
          <p:nvPr/>
        </p:nvSpPr>
        <p:spPr>
          <a:xfrm>
            <a:off x="287694" y="4198774"/>
            <a:ext cx="11616612" cy="1384995"/>
          </a:xfrm>
          <a:prstGeom prst="rect">
            <a:avLst/>
          </a:prstGeom>
          <a:noFill/>
        </p:spPr>
        <p:txBody>
          <a:bodyPr wrap="square" rtlCol="0">
            <a:spAutoFit/>
          </a:bodyPr>
          <a:lstStyle/>
          <a:p>
            <a:r>
              <a:rPr lang="en-US" dirty="0"/>
              <a:t>                            </a:t>
            </a:r>
            <a:r>
              <a:rPr lang="en-US" sz="2800" dirty="0">
                <a:solidFill>
                  <a:srgbClr val="002060"/>
                </a:solidFill>
                <a:latin typeface="Times New Roman" panose="02020603050405020304" pitchFamily="18" charset="0"/>
                <a:cs typeface="Times New Roman" panose="02020603050405020304" pitchFamily="18" charset="0"/>
              </a:rPr>
              <a:t>VIDHARBHA YOUTH WELFARE SOCIETY,AMRAVATI</a:t>
            </a:r>
          </a:p>
          <a:p>
            <a:r>
              <a:rPr lang="en-US" sz="2800" dirty="0">
                <a:solidFill>
                  <a:srgbClr val="002060"/>
                </a:solidFill>
                <a:latin typeface="Times New Roman" panose="02020603050405020304" pitchFamily="18" charset="0"/>
                <a:cs typeface="Times New Roman" panose="02020603050405020304" pitchFamily="18" charset="0"/>
              </a:rPr>
              <a:t>                        PROF. RAM MEGHE INSTITUTE OF TECHNOLOGY </a:t>
            </a:r>
          </a:p>
          <a:p>
            <a:r>
              <a:rPr lang="en-US" sz="2800" dirty="0">
                <a:solidFill>
                  <a:srgbClr val="002060"/>
                </a:solidFill>
                <a:latin typeface="Times New Roman" panose="02020603050405020304" pitchFamily="18" charset="0"/>
                <a:cs typeface="Times New Roman" panose="02020603050405020304" pitchFamily="18" charset="0"/>
              </a:rPr>
              <a:t>                                        &amp; RESEARCH, BAD</a:t>
            </a:r>
            <a:r>
              <a:rPr lang="en-IN" sz="2800" dirty="0">
                <a:solidFill>
                  <a:srgbClr val="002060"/>
                </a:solidFill>
                <a:latin typeface="Times New Roman" panose="02020603050405020304" pitchFamily="18" charset="0"/>
                <a:cs typeface="Times New Roman" panose="02020603050405020304" pitchFamily="18" charset="0"/>
              </a:rPr>
              <a:t>NERA-AMRAVATI</a:t>
            </a:r>
          </a:p>
        </p:txBody>
      </p:sp>
    </p:spTree>
    <p:extLst>
      <p:ext uri="{BB962C8B-B14F-4D97-AF65-F5344CB8AC3E}">
        <p14:creationId xmlns:p14="http://schemas.microsoft.com/office/powerpoint/2010/main" val="3705217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23CF35E-D044-366F-43C0-BBE822B5815D}"/>
              </a:ext>
            </a:extLst>
          </p:cNvPr>
          <p:cNvPicPr>
            <a:picLocks noGrp="1" noChangeAspect="1"/>
          </p:cNvPicPr>
          <p:nvPr>
            <p:ph idx="1"/>
          </p:nvPr>
        </p:nvPicPr>
        <p:blipFill>
          <a:blip r:embed="rId2"/>
          <a:stretch>
            <a:fillRect/>
          </a:stretch>
        </p:blipFill>
        <p:spPr>
          <a:xfrm>
            <a:off x="2961894" y="12700"/>
            <a:ext cx="5578234" cy="3416300"/>
          </a:xfrm>
        </p:spPr>
      </p:pic>
      <p:sp>
        <p:nvSpPr>
          <p:cNvPr id="7" name="TextBox 6">
            <a:extLst>
              <a:ext uri="{FF2B5EF4-FFF2-40B4-BE49-F238E27FC236}">
                <a16:creationId xmlns:a16="http://schemas.microsoft.com/office/drawing/2014/main" id="{CC2771BB-9518-717B-25DF-11A1E2E7DB09}"/>
              </a:ext>
            </a:extLst>
          </p:cNvPr>
          <p:cNvSpPr txBox="1"/>
          <p:nvPr/>
        </p:nvSpPr>
        <p:spPr>
          <a:xfrm>
            <a:off x="604934" y="3429000"/>
            <a:ext cx="10982131" cy="3170099"/>
          </a:xfrm>
          <a:prstGeom prst="rect">
            <a:avLst/>
          </a:prstGeom>
          <a:noFill/>
        </p:spPr>
        <p:txBody>
          <a:bodyPr wrap="square" rtlCol="0">
            <a:spAutoFit/>
          </a:bodyPr>
          <a:lstStyle/>
          <a:p>
            <a:pPr>
              <a:buClr>
                <a:schemeClr val="tx2"/>
              </a:buClr>
            </a:pPr>
            <a:r>
              <a:rPr lang="en-US" dirty="0"/>
              <a:t>• </a:t>
            </a:r>
            <a:r>
              <a:rPr lang="en-US" sz="2000" dirty="0">
                <a:latin typeface="Times New Roman" panose="02020603050405020304" pitchFamily="18" charset="0"/>
                <a:cs typeface="Times New Roman" panose="02020603050405020304" pitchFamily="18" charset="0"/>
              </a:rPr>
              <a:t>K-Means Clustering is an Unsupervised Learning algorithm, which groups the unlabeled dataset  into different clusters. Here K defines the number of pre-defined clusters that need to be created in the process, as if K=2, there will be two clusters, and for K=3, there will be three clusters, and so on.</a:t>
            </a:r>
          </a:p>
          <a:p>
            <a:pPr>
              <a:buClr>
                <a:schemeClr val="tx2"/>
              </a:buClr>
            </a:pPr>
            <a:r>
              <a:rPr lang="en-US" sz="2000" dirty="0">
                <a:latin typeface="Times New Roman" panose="02020603050405020304" pitchFamily="18" charset="0"/>
                <a:cs typeface="Times New Roman" panose="02020603050405020304" pitchFamily="18" charset="0"/>
              </a:rPr>
              <a:t>• The algorithm takes the unlabeled dataset as input, divides the dataset into k-number of clusters, and repeats the process until it does not find the best clusters. The value of k should be predetermined in this algorithm.</a:t>
            </a:r>
          </a:p>
          <a:p>
            <a:pPr>
              <a:buClr>
                <a:schemeClr val="tx2"/>
              </a:buClr>
            </a:pPr>
            <a:r>
              <a:rPr lang="en-US" sz="2000" dirty="0">
                <a:latin typeface="Times New Roman" panose="02020603050405020304" pitchFamily="18" charset="0"/>
                <a:cs typeface="Times New Roman" panose="02020603050405020304" pitchFamily="18" charset="0"/>
              </a:rPr>
              <a:t>• The k-means clustering algorithm mainly performs two tasks:</a:t>
            </a:r>
          </a:p>
          <a:p>
            <a:pPr>
              <a:buClr>
                <a:schemeClr val="tx2"/>
              </a:buClr>
            </a:pPr>
            <a:r>
              <a:rPr lang="en-US" sz="2000" dirty="0">
                <a:latin typeface="Times New Roman" panose="02020603050405020304" pitchFamily="18" charset="0"/>
                <a:cs typeface="Times New Roman" panose="02020603050405020304" pitchFamily="18" charset="0"/>
              </a:rPr>
              <a:t>      – Determines the best value for K center points or centroids by an iterative process.</a:t>
            </a:r>
          </a:p>
          <a:p>
            <a:pPr>
              <a:buClr>
                <a:schemeClr val="tx2"/>
              </a:buClr>
            </a:pPr>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Assigns each data point to its closest k-center. Those data points which are near to the</a:t>
            </a:r>
          </a:p>
          <a:p>
            <a:pPr>
              <a:buClr>
                <a:schemeClr val="tx2"/>
              </a:buClr>
            </a:pPr>
            <a:r>
              <a:rPr lang="en-US" sz="2000" dirty="0">
                <a:latin typeface="Times New Roman" panose="02020603050405020304" pitchFamily="18" charset="0"/>
                <a:cs typeface="Times New Roman" panose="02020603050405020304" pitchFamily="18" charset="0"/>
              </a:rPr>
              <a:t>         particular K</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center</a:t>
            </a:r>
            <a:r>
              <a:rPr lang="en-IN" sz="2000" dirty="0">
                <a:latin typeface="Times New Roman" panose="02020603050405020304" pitchFamily="18" charset="0"/>
                <a:cs typeface="Times New Roman" panose="02020603050405020304" pitchFamily="18" charset="0"/>
              </a:rPr>
              <a:t>, create a cluster.</a:t>
            </a:r>
          </a:p>
        </p:txBody>
      </p:sp>
    </p:spTree>
    <p:extLst>
      <p:ext uri="{BB962C8B-B14F-4D97-AF65-F5344CB8AC3E}">
        <p14:creationId xmlns:p14="http://schemas.microsoft.com/office/powerpoint/2010/main" val="3808175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502C6-F6E7-E407-F652-214775F284E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METHADOLOGY</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4C7E641-3BE0-FC90-1A68-AA2F0B172B44}"/>
              </a:ext>
            </a:extLst>
          </p:cNvPr>
          <p:cNvPicPr>
            <a:picLocks noChangeAspect="1"/>
          </p:cNvPicPr>
          <p:nvPr/>
        </p:nvPicPr>
        <p:blipFill>
          <a:blip r:embed="rId2"/>
          <a:stretch>
            <a:fillRect/>
          </a:stretch>
        </p:blipFill>
        <p:spPr>
          <a:xfrm>
            <a:off x="2067255" y="2540239"/>
            <a:ext cx="7628281" cy="4054191"/>
          </a:xfrm>
          <a:prstGeom prst="rect">
            <a:avLst/>
          </a:prstGeom>
        </p:spPr>
      </p:pic>
    </p:spTree>
    <p:extLst>
      <p:ext uri="{BB962C8B-B14F-4D97-AF65-F5344CB8AC3E}">
        <p14:creationId xmlns:p14="http://schemas.microsoft.com/office/powerpoint/2010/main" val="3060824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75889D-A332-9C96-21EF-EA362C2EB7B7}"/>
              </a:ext>
            </a:extLst>
          </p:cNvPr>
          <p:cNvSpPr>
            <a:spLocks noGrp="1"/>
          </p:cNvSpPr>
          <p:nvPr>
            <p:ph idx="1"/>
          </p:nvPr>
        </p:nvSpPr>
        <p:spPr>
          <a:xfrm>
            <a:off x="1145624" y="2230015"/>
            <a:ext cx="8761412" cy="4254759"/>
          </a:xfrm>
        </p:spPr>
        <p:txBody>
          <a:bodyPr>
            <a:noAutofit/>
          </a:bodyPr>
          <a:lstStyle/>
          <a:p>
            <a:pPr>
              <a:buClr>
                <a:schemeClr val="tx1"/>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Farming equipment Site can be handled by basically admin and the users will be mainly farmers and equipment distributer.</a:t>
            </a:r>
          </a:p>
          <a:p>
            <a:pPr>
              <a:buClr>
                <a:schemeClr val="tx1"/>
              </a:buClr>
              <a:buFont typeface="Wingdings" panose="05000000000000000000" pitchFamily="2" charset="2"/>
              <a:buChar char="§"/>
            </a:pPr>
            <a:endParaRPr lang="en-US" sz="2000" dirty="0">
              <a:latin typeface="Times New Roman" panose="02020603050405020304" pitchFamily="18" charset="0"/>
              <a:cs typeface="Times New Roman" panose="02020603050405020304" pitchFamily="18" charset="0"/>
            </a:endParaRPr>
          </a:p>
          <a:p>
            <a:pPr>
              <a:buClr>
                <a:schemeClr val="tx1"/>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Farmer can get the recommendations as per the details uploaded by farmer using the decision tree algorithm. Algorithm will test the land type, soil type and the other description mentioned by the farmer and will recommend accordingly. Farmer can send the hiring request and it will be reflected to the owner, also there is criteria for the concession on the rent price according to the income for backward class farmers.</a:t>
            </a:r>
          </a:p>
          <a:p>
            <a:pPr>
              <a:buClr>
                <a:schemeClr val="tx1"/>
              </a:buClr>
              <a:buFont typeface="Wingdings" panose="05000000000000000000" pitchFamily="2" charset="2"/>
              <a:buChar char="§"/>
            </a:pPr>
            <a:endParaRPr lang="en-US" sz="2000" dirty="0">
              <a:latin typeface="Times New Roman" panose="02020603050405020304" pitchFamily="18" charset="0"/>
              <a:cs typeface="Times New Roman" panose="02020603050405020304" pitchFamily="18" charset="0"/>
            </a:endParaRPr>
          </a:p>
          <a:p>
            <a:pPr>
              <a:buClr>
                <a:schemeClr val="tx1"/>
              </a:buClr>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Equipment owner after log in can see the pending hiring request and can approve it . Owner can get the demand of </a:t>
            </a:r>
            <a:r>
              <a:rPr lang="en-US" sz="2000" dirty="0" err="1">
                <a:latin typeface="Times New Roman" panose="02020603050405020304" pitchFamily="18" charset="0"/>
                <a:cs typeface="Times New Roman" panose="02020603050405020304" pitchFamily="18" charset="0"/>
              </a:rPr>
              <a:t>equipments</a:t>
            </a:r>
            <a:r>
              <a:rPr lang="en-US" sz="2000" dirty="0">
                <a:latin typeface="Times New Roman" panose="02020603050405020304" pitchFamily="18" charset="0"/>
                <a:cs typeface="Times New Roman" panose="02020603050405020304" pitchFamily="18" charset="0"/>
              </a:rPr>
              <a:t> in the market using the algorithm applied known as K means clustering.</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3224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31D949B-C676-485A-55EA-70D99E9C1C3F}"/>
              </a:ext>
            </a:extLst>
          </p:cNvPr>
          <p:cNvSpPr>
            <a:spLocks noGrp="1"/>
          </p:cNvSpPr>
          <p:nvPr>
            <p:ph idx="1"/>
          </p:nvPr>
        </p:nvSpPr>
        <p:spPr>
          <a:xfrm>
            <a:off x="1257592" y="3918858"/>
            <a:ext cx="8761412" cy="2476910"/>
          </a:xfrm>
        </p:spPr>
        <p:txBody>
          <a:bodyPr>
            <a:normAutofit fontScale="92500"/>
          </a:bodyPr>
          <a:lstStyle/>
          <a:p>
            <a:pPr marL="0" indent="0">
              <a:buNone/>
            </a:pPr>
            <a:r>
              <a:rPr lang="en-US" sz="2800" b="1" dirty="0">
                <a:solidFill>
                  <a:schemeClr val="tx1">
                    <a:lumMod val="95000"/>
                    <a:lumOff val="5000"/>
                  </a:schemeClr>
                </a:solidFill>
                <a:latin typeface="Times New Roman" panose="02020603050405020304" pitchFamily="18" charset="0"/>
                <a:cs typeface="Times New Roman" panose="02020603050405020304" pitchFamily="18" charset="0"/>
              </a:rPr>
              <a:t>CLIENT SECTION :</a:t>
            </a:r>
          </a:p>
          <a:p>
            <a:pPr marL="0" indent="0">
              <a:buNone/>
            </a:pPr>
            <a:r>
              <a:rPr lang="en-US" sz="2200" dirty="0">
                <a:latin typeface="Times New Roman" panose="02020603050405020304" pitchFamily="18" charset="0"/>
                <a:cs typeface="Times New Roman" panose="02020603050405020304" pitchFamily="18" charset="0"/>
              </a:rPr>
              <a:t>Figure represents the systematic approach for renting equipment. The client here can rent and hire the equipment. The client once gets registered will upload the equipment details using the name, dates for displaying in the search list, cost per day, and image of the product. Once the details are filled the request will be submitted. When it gets approved by the admin, the product will be shown on the client dashboard, and a message will be received by the client.</a:t>
            </a:r>
            <a:endParaRPr lang="en-IN" sz="22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7D2FFAD-599A-B39B-41C8-D1500A977BC8}"/>
              </a:ext>
            </a:extLst>
          </p:cNvPr>
          <p:cNvPicPr>
            <a:picLocks noChangeAspect="1"/>
          </p:cNvPicPr>
          <p:nvPr/>
        </p:nvPicPr>
        <p:blipFill>
          <a:blip r:embed="rId2"/>
          <a:stretch>
            <a:fillRect/>
          </a:stretch>
        </p:blipFill>
        <p:spPr>
          <a:xfrm>
            <a:off x="2715208" y="462232"/>
            <a:ext cx="6354147" cy="3260682"/>
          </a:xfrm>
          <a:prstGeom prst="rect">
            <a:avLst/>
          </a:prstGeom>
        </p:spPr>
      </p:pic>
    </p:spTree>
    <p:extLst>
      <p:ext uri="{BB962C8B-B14F-4D97-AF65-F5344CB8AC3E}">
        <p14:creationId xmlns:p14="http://schemas.microsoft.com/office/powerpoint/2010/main" val="195677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082CB8-2627-1BA3-D541-2FE557138CDA}"/>
              </a:ext>
            </a:extLst>
          </p:cNvPr>
          <p:cNvSpPr>
            <a:spLocks noGrp="1"/>
          </p:cNvSpPr>
          <p:nvPr>
            <p:ph idx="1"/>
          </p:nvPr>
        </p:nvSpPr>
        <p:spPr>
          <a:xfrm>
            <a:off x="1453535" y="4469622"/>
            <a:ext cx="8761412" cy="1567284"/>
          </a:xfrm>
        </p:spPr>
        <p:txBody>
          <a:bodyPr>
            <a:normAutofit/>
          </a:bodyPr>
          <a:lstStyle/>
          <a:p>
            <a:pPr marL="0" indent="0">
              <a:buNone/>
            </a:pPr>
            <a:r>
              <a:rPr lang="en-US" sz="2600" b="1" dirty="0">
                <a:solidFill>
                  <a:schemeClr val="tx1">
                    <a:lumMod val="95000"/>
                    <a:lumOff val="5000"/>
                  </a:schemeClr>
                </a:solidFill>
                <a:latin typeface="Times New Roman" panose="02020603050405020304" pitchFamily="18" charset="0"/>
                <a:cs typeface="Times New Roman" panose="02020603050405020304" pitchFamily="18" charset="0"/>
              </a:rPr>
              <a:t>DISTANCE AND COST PREDICTION APPROACH </a:t>
            </a:r>
            <a:r>
              <a:rPr lang="en-US" b="1" dirty="0">
                <a:solidFill>
                  <a:schemeClr val="tx1">
                    <a:lumMod val="95000"/>
                    <a:lumOff val="5000"/>
                  </a:schemeClr>
                </a:solidFill>
                <a:latin typeface="Times New Roman" panose="02020603050405020304" pitchFamily="18" charset="0"/>
                <a:cs typeface="Times New Roman" panose="02020603050405020304" pitchFamily="18" charset="0"/>
              </a:rPr>
              <a:t>:</a:t>
            </a:r>
          </a:p>
          <a:p>
            <a:pPr marL="0" indent="0">
              <a:buNone/>
            </a:pPr>
            <a:r>
              <a:rPr lang="en-US" sz="2000" dirty="0">
                <a:latin typeface="Times New Roman" panose="02020603050405020304" pitchFamily="18" charset="0"/>
                <a:cs typeface="Times New Roman" panose="02020603050405020304" pitchFamily="18" charset="0"/>
              </a:rPr>
              <a:t>The distance here is used for search and distance of client who is hiring the rented equipment. It will allow the client to have a cost variation that depends on the distance from where the equipment is hired.</a:t>
            </a:r>
            <a:endParaRPr lang="en-IN" sz="20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B8C7EC0-AEE9-5346-9C1E-9BE7C3CF9A74}"/>
              </a:ext>
            </a:extLst>
          </p:cNvPr>
          <p:cNvPicPr>
            <a:picLocks noChangeAspect="1"/>
          </p:cNvPicPr>
          <p:nvPr/>
        </p:nvPicPr>
        <p:blipFill>
          <a:blip r:embed="rId2"/>
          <a:stretch>
            <a:fillRect/>
          </a:stretch>
        </p:blipFill>
        <p:spPr>
          <a:xfrm>
            <a:off x="2827176" y="447869"/>
            <a:ext cx="6195526" cy="3275045"/>
          </a:xfrm>
          <a:prstGeom prst="rect">
            <a:avLst/>
          </a:prstGeom>
        </p:spPr>
      </p:pic>
    </p:spTree>
    <p:extLst>
      <p:ext uri="{BB962C8B-B14F-4D97-AF65-F5344CB8AC3E}">
        <p14:creationId xmlns:p14="http://schemas.microsoft.com/office/powerpoint/2010/main" val="4208777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ECA16-58B0-8B9A-D6B0-8B2CF5E8DE18}"/>
              </a:ext>
            </a:extLst>
          </p:cNvPr>
          <p:cNvSpPr>
            <a:spLocks noGrp="1"/>
          </p:cNvSpPr>
          <p:nvPr>
            <p:ph type="title"/>
          </p:nvPr>
        </p:nvSpPr>
        <p:spPr>
          <a:xfrm>
            <a:off x="968341" y="522514"/>
            <a:ext cx="8761413" cy="710248"/>
          </a:xfrm>
        </p:spPr>
        <p:txBody>
          <a:bodyPr/>
          <a:lstStyle/>
          <a:p>
            <a:r>
              <a:rPr lang="en-US" dirty="0">
                <a:solidFill>
                  <a:schemeClr val="bg1"/>
                </a:solidFill>
                <a:latin typeface="Times New Roman" panose="02020603050405020304" pitchFamily="18" charset="0"/>
                <a:cs typeface="Times New Roman" panose="02020603050405020304" pitchFamily="18" charset="0"/>
              </a:rPr>
              <a:t>IMPLIMENTATION &amp; RESULTS</a:t>
            </a:r>
            <a:r>
              <a:rPr lang="en-US" dirty="0"/>
              <a:t> </a:t>
            </a:r>
            <a:endParaRPr lang="en-IN" dirty="0"/>
          </a:p>
        </p:txBody>
      </p:sp>
      <p:pic>
        <p:nvPicPr>
          <p:cNvPr id="5" name="Content Placeholder 4">
            <a:extLst>
              <a:ext uri="{FF2B5EF4-FFF2-40B4-BE49-F238E27FC236}">
                <a16:creationId xmlns:a16="http://schemas.microsoft.com/office/drawing/2014/main" id="{39D5A7E0-ADC1-4C4B-25F0-A404116AA8A3}"/>
              </a:ext>
            </a:extLst>
          </p:cNvPr>
          <p:cNvPicPr>
            <a:picLocks noGrp="1" noChangeAspect="1"/>
          </p:cNvPicPr>
          <p:nvPr>
            <p:ph idx="1"/>
          </p:nvPr>
        </p:nvPicPr>
        <p:blipFill>
          <a:blip r:embed="rId2"/>
          <a:stretch>
            <a:fillRect/>
          </a:stretch>
        </p:blipFill>
        <p:spPr>
          <a:xfrm>
            <a:off x="447869" y="1232762"/>
            <a:ext cx="11392678" cy="5550593"/>
          </a:xfrm>
        </p:spPr>
      </p:pic>
    </p:spTree>
    <p:extLst>
      <p:ext uri="{BB962C8B-B14F-4D97-AF65-F5344CB8AC3E}">
        <p14:creationId xmlns:p14="http://schemas.microsoft.com/office/powerpoint/2010/main" val="36878234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586EA-0F99-6626-5B81-DB631D3BC505}"/>
              </a:ext>
            </a:extLst>
          </p:cNvPr>
          <p:cNvSpPr>
            <a:spLocks noGrp="1"/>
          </p:cNvSpPr>
          <p:nvPr>
            <p:ph type="title"/>
          </p:nvPr>
        </p:nvSpPr>
        <p:spPr/>
        <p:txBody>
          <a:bodyPr/>
          <a:lstStyle/>
          <a:p>
            <a:r>
              <a:rPr lang="en-IN" sz="2000" b="0" i="0" u="none" strike="noStrike" baseline="0" dirty="0">
                <a:solidFill>
                  <a:srgbClr val="FFFF00"/>
                </a:solidFill>
                <a:latin typeface="Times New Roman" panose="02020603050405020304" pitchFamily="18" charset="0"/>
                <a:cs typeface="Times New Roman" panose="02020603050405020304" pitchFamily="18" charset="0"/>
              </a:rPr>
              <a:t>Admin Home Page </a:t>
            </a:r>
            <a:endParaRPr lang="en-IN" sz="2000" dirty="0">
              <a:solidFill>
                <a:srgbClr val="FFFF00"/>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E65C7963-7F3F-BDBB-2EBA-5B64AEC310B4}"/>
              </a:ext>
            </a:extLst>
          </p:cNvPr>
          <p:cNvPicPr>
            <a:picLocks noGrp="1" noChangeAspect="1"/>
          </p:cNvPicPr>
          <p:nvPr>
            <p:ph idx="1"/>
          </p:nvPr>
        </p:nvPicPr>
        <p:blipFill>
          <a:blip r:embed="rId2"/>
          <a:stretch>
            <a:fillRect/>
          </a:stretch>
        </p:blipFill>
        <p:spPr>
          <a:xfrm>
            <a:off x="190437" y="1680632"/>
            <a:ext cx="11892706" cy="5252013"/>
          </a:xfrm>
        </p:spPr>
      </p:pic>
    </p:spTree>
    <p:extLst>
      <p:ext uri="{BB962C8B-B14F-4D97-AF65-F5344CB8AC3E}">
        <p14:creationId xmlns:p14="http://schemas.microsoft.com/office/powerpoint/2010/main" val="37606019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78F93-9B5A-A09D-26A7-9B74E051694B}"/>
              </a:ext>
            </a:extLst>
          </p:cNvPr>
          <p:cNvSpPr>
            <a:spLocks noGrp="1"/>
          </p:cNvSpPr>
          <p:nvPr>
            <p:ph type="title"/>
          </p:nvPr>
        </p:nvSpPr>
        <p:spPr/>
        <p:txBody>
          <a:bodyPr/>
          <a:lstStyle/>
          <a:p>
            <a:r>
              <a:rPr lang="en-IN" sz="2000" b="0" i="0" u="none" strike="noStrike" baseline="0" dirty="0">
                <a:solidFill>
                  <a:srgbClr val="FFFF00"/>
                </a:solidFill>
                <a:latin typeface="Times New Roman" panose="02020603050405020304" pitchFamily="18" charset="0"/>
                <a:cs typeface="Times New Roman" panose="02020603050405020304" pitchFamily="18" charset="0"/>
              </a:rPr>
              <a:t>Farmer Home Page </a:t>
            </a:r>
            <a:endParaRPr lang="en-IN" sz="2000" dirty="0">
              <a:solidFill>
                <a:srgbClr val="FFFF00"/>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AA729F85-DC5A-CA7D-67A4-BEDC43116148}"/>
              </a:ext>
            </a:extLst>
          </p:cNvPr>
          <p:cNvPicPr>
            <a:picLocks noGrp="1" noChangeAspect="1"/>
          </p:cNvPicPr>
          <p:nvPr>
            <p:ph idx="1"/>
          </p:nvPr>
        </p:nvPicPr>
        <p:blipFill>
          <a:blip r:embed="rId2"/>
          <a:stretch>
            <a:fillRect/>
          </a:stretch>
        </p:blipFill>
        <p:spPr>
          <a:xfrm>
            <a:off x="466531" y="1680632"/>
            <a:ext cx="11234057" cy="4934771"/>
          </a:xfrm>
        </p:spPr>
      </p:pic>
    </p:spTree>
    <p:extLst>
      <p:ext uri="{BB962C8B-B14F-4D97-AF65-F5344CB8AC3E}">
        <p14:creationId xmlns:p14="http://schemas.microsoft.com/office/powerpoint/2010/main" val="12203996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31EC2-11BC-4E5C-AFC3-5C2D55C631E9}"/>
              </a:ext>
            </a:extLst>
          </p:cNvPr>
          <p:cNvSpPr>
            <a:spLocks noGrp="1"/>
          </p:cNvSpPr>
          <p:nvPr>
            <p:ph type="title"/>
          </p:nvPr>
        </p:nvSpPr>
        <p:spPr/>
        <p:txBody>
          <a:bodyPr/>
          <a:lstStyle/>
          <a:p>
            <a:r>
              <a:rPr lang="en-IN" sz="2000" b="0" i="0" u="none" strike="noStrike" baseline="0" dirty="0">
                <a:solidFill>
                  <a:srgbClr val="FFFF00"/>
                </a:solidFill>
                <a:latin typeface="Times New Roman" panose="02020603050405020304" pitchFamily="18" charset="0"/>
                <a:cs typeface="Times New Roman" panose="02020603050405020304" pitchFamily="18" charset="0"/>
              </a:rPr>
              <a:t>Distributor Home Page </a:t>
            </a:r>
            <a:endParaRPr lang="en-IN" sz="2000" dirty="0">
              <a:solidFill>
                <a:srgbClr val="FFFF00"/>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A45A0721-D4F5-96EE-D1AA-25768599A6D6}"/>
              </a:ext>
            </a:extLst>
          </p:cNvPr>
          <p:cNvPicPr>
            <a:picLocks noGrp="1" noChangeAspect="1"/>
          </p:cNvPicPr>
          <p:nvPr>
            <p:ph idx="1"/>
          </p:nvPr>
        </p:nvPicPr>
        <p:blipFill>
          <a:blip r:embed="rId2"/>
          <a:stretch>
            <a:fillRect/>
          </a:stretch>
        </p:blipFill>
        <p:spPr>
          <a:xfrm>
            <a:off x="289249" y="1847461"/>
            <a:ext cx="11392678" cy="4842588"/>
          </a:xfrm>
        </p:spPr>
      </p:pic>
    </p:spTree>
    <p:extLst>
      <p:ext uri="{BB962C8B-B14F-4D97-AF65-F5344CB8AC3E}">
        <p14:creationId xmlns:p14="http://schemas.microsoft.com/office/powerpoint/2010/main" val="1190054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E35DB-90AD-31DB-8F94-B3E87B1580AC}"/>
              </a:ext>
            </a:extLst>
          </p:cNvPr>
          <p:cNvSpPr>
            <a:spLocks noGrp="1"/>
          </p:cNvSpPr>
          <p:nvPr>
            <p:ph type="title"/>
          </p:nvPr>
        </p:nvSpPr>
        <p:spPr/>
        <p:txBody>
          <a:bodyPr/>
          <a:lstStyle/>
          <a:p>
            <a:r>
              <a:rPr lang="en-US" dirty="0"/>
              <a:t>CONCLUSION &amp; FUTURE SCOPE</a:t>
            </a:r>
            <a:endParaRPr lang="en-IN" dirty="0"/>
          </a:p>
        </p:txBody>
      </p:sp>
      <p:sp>
        <p:nvSpPr>
          <p:cNvPr id="3" name="Content Placeholder 2">
            <a:extLst>
              <a:ext uri="{FF2B5EF4-FFF2-40B4-BE49-F238E27FC236}">
                <a16:creationId xmlns:a16="http://schemas.microsoft.com/office/drawing/2014/main" id="{8CA6A717-A240-DA7A-BE3D-59F7FC36F6E3}"/>
              </a:ext>
            </a:extLst>
          </p:cNvPr>
          <p:cNvSpPr>
            <a:spLocks noGrp="1"/>
          </p:cNvSpPr>
          <p:nvPr>
            <p:ph idx="1"/>
          </p:nvPr>
        </p:nvSpPr>
        <p:spPr>
          <a:xfrm>
            <a:off x="1154955" y="2192693"/>
            <a:ext cx="8761412" cy="4525347"/>
          </a:xfrm>
        </p:spPr>
        <p:txBody>
          <a:bodyPr>
            <a:noAutofit/>
          </a:bodyPr>
          <a:lstStyle/>
          <a:p>
            <a:pPr marL="0" indent="0">
              <a:buNone/>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The research found that farmers lack awareness of current technology, which is extensively used in agricultural operations worldwide. Another barrier is the financial status of farmers, especially small and marginal farms. Farm management loans from commission agents or private firms progressively enslave the farmers. Landlords continue to adopt traditional manufacturing methods despite their ignorance of current production methods. This project developed smart tillage, a platform that enables farmers to rent and lease equipment. The study also built a machine learning model. Decision trees are ideal for machine learning and tool and equipment hiring. It also tries to improve farmers’ quality of life by decreasing labor-intensive tasks. This thesis focuses on smart farming via equipment sharing and leasing. The proposed tasks employing various machine learning techniques were developed as a result of exploratory and highly experimental work; future work is expected to include new experiments as related method and result optimization .</a:t>
            </a:r>
            <a:endParaRPr lang="en-IN" sz="20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0790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5E798-F733-D5AA-D221-81417E8C92AF}"/>
              </a:ext>
            </a:extLst>
          </p:cNvPr>
          <p:cNvSpPr>
            <a:spLocks noGrp="1"/>
          </p:cNvSpPr>
          <p:nvPr>
            <p:ph type="title"/>
          </p:nvPr>
        </p:nvSpPr>
        <p:spPr>
          <a:xfrm>
            <a:off x="1154954" y="838200"/>
            <a:ext cx="8761413" cy="706964"/>
          </a:xfrm>
        </p:spPr>
        <p:txBody>
          <a:bodyPr/>
          <a:lstStyle/>
          <a:p>
            <a:r>
              <a:rPr lang="en-IN" sz="3200" dirty="0">
                <a:solidFill>
                  <a:schemeClr val="bg1"/>
                </a:solidFill>
                <a:effectLst/>
                <a:latin typeface="Times New Roman" panose="02020603050405020304" pitchFamily="18" charset="0"/>
                <a:cs typeface="Times New Roman" panose="02020603050405020304" pitchFamily="18" charset="0"/>
              </a:rPr>
              <a:t>Implementing Machine Learning for </a:t>
            </a:r>
            <a:r>
              <a:rPr lang="en-US" sz="3200" dirty="0">
                <a:solidFill>
                  <a:schemeClr val="bg1"/>
                </a:solidFill>
                <a:effectLst/>
                <a:latin typeface="Times New Roman" panose="02020603050405020304" pitchFamily="18" charset="0"/>
                <a:cs typeface="Times New Roman" panose="02020603050405020304" pitchFamily="18" charset="0"/>
              </a:rPr>
              <a:t>Smart Farming to Forecast Farmers </a:t>
            </a:r>
            <a:r>
              <a:rPr lang="en-IN" sz="3200" dirty="0">
                <a:solidFill>
                  <a:schemeClr val="bg1"/>
                </a:solidFill>
                <a:effectLst/>
                <a:latin typeface="Times New Roman" panose="02020603050405020304" pitchFamily="18" charset="0"/>
                <a:cs typeface="Times New Roman" panose="02020603050405020304" pitchFamily="18" charset="0"/>
              </a:rPr>
              <a:t>Interests in Hiring Equipment</a:t>
            </a:r>
            <a:endParaRPr lang="en-IN" sz="3200" dirty="0">
              <a:solidFill>
                <a:schemeClr val="bg1"/>
              </a:solidFill>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10596A82-25C5-1AC0-4067-556DCB6EBC47}"/>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306353" y="3219320"/>
            <a:ext cx="5116455" cy="3416300"/>
          </a:xfrm>
        </p:spPr>
      </p:pic>
      <p:sp>
        <p:nvSpPr>
          <p:cNvPr id="6" name="TextBox 5">
            <a:extLst>
              <a:ext uri="{FF2B5EF4-FFF2-40B4-BE49-F238E27FC236}">
                <a16:creationId xmlns:a16="http://schemas.microsoft.com/office/drawing/2014/main" id="{E960B610-96EC-043E-C76C-1CE7CD69F945}"/>
              </a:ext>
            </a:extLst>
          </p:cNvPr>
          <p:cNvSpPr txBox="1"/>
          <p:nvPr/>
        </p:nvSpPr>
        <p:spPr>
          <a:xfrm>
            <a:off x="614262" y="5788968"/>
            <a:ext cx="5116455" cy="230832"/>
          </a:xfrm>
          <a:prstGeom prst="rect">
            <a:avLst/>
          </a:prstGeom>
          <a:noFill/>
        </p:spPr>
        <p:txBody>
          <a:bodyPr wrap="square" rtlCol="0">
            <a:spAutoFit/>
          </a:bodyPr>
          <a:lstStyle/>
          <a:p>
            <a:r>
              <a:rPr lang="en-IN" sz="900">
                <a:hlinkClick r:id="rId3" tooltip="https://protisedi.cz/high-yield-farming-costs-the-environment-less-than-previously-thought-and-could-help-spare-habitats/"/>
              </a:rPr>
              <a:t>This Photo</a:t>
            </a:r>
            <a:r>
              <a:rPr lang="en-IN" sz="900"/>
              <a:t> by Unknown Author is licensed under </a:t>
            </a:r>
            <a:r>
              <a:rPr lang="en-IN" sz="900">
                <a:hlinkClick r:id="rId4" tooltip="https://creativecommons.org/licenses/by/3.0/"/>
              </a:rPr>
              <a:t>CC BY</a:t>
            </a:r>
            <a:endParaRPr lang="en-IN" sz="900"/>
          </a:p>
        </p:txBody>
      </p:sp>
      <p:sp>
        <p:nvSpPr>
          <p:cNvPr id="8" name="TextBox 7">
            <a:extLst>
              <a:ext uri="{FF2B5EF4-FFF2-40B4-BE49-F238E27FC236}">
                <a16:creationId xmlns:a16="http://schemas.microsoft.com/office/drawing/2014/main" id="{BEB39936-59B9-117F-67C6-4BCCBB2CF22E}"/>
              </a:ext>
            </a:extLst>
          </p:cNvPr>
          <p:cNvSpPr txBox="1"/>
          <p:nvPr/>
        </p:nvSpPr>
        <p:spPr>
          <a:xfrm>
            <a:off x="6367979" y="3342144"/>
            <a:ext cx="5116454" cy="2923877"/>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UNDER THE GUIDANCE OF –</a:t>
            </a:r>
          </a:p>
          <a:p>
            <a:r>
              <a:rPr lang="en-US" sz="2400" dirty="0">
                <a:latin typeface="Times New Roman" panose="02020603050405020304" pitchFamily="18" charset="0"/>
                <a:cs typeface="Times New Roman" panose="02020603050405020304" pitchFamily="18" charset="0"/>
              </a:rPr>
              <a:t>PROF.G.J.SAWALE</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PRESENTED BY –</a:t>
            </a:r>
          </a:p>
          <a:p>
            <a:r>
              <a:rPr lang="en-US" sz="1600" dirty="0">
                <a:latin typeface="Times New Roman" panose="02020603050405020304" pitchFamily="18" charset="0"/>
                <a:cs typeface="Times New Roman" panose="02020603050405020304" pitchFamily="18" charset="0"/>
              </a:rPr>
              <a:t>YASH SAWARBANDE</a:t>
            </a:r>
          </a:p>
          <a:p>
            <a:r>
              <a:rPr lang="en-US" sz="1600" dirty="0">
                <a:latin typeface="Times New Roman" panose="02020603050405020304" pitchFamily="18" charset="0"/>
                <a:cs typeface="Times New Roman" panose="02020603050405020304" pitchFamily="18" charset="0"/>
              </a:rPr>
              <a:t>SWARAJ RAWATE</a:t>
            </a:r>
          </a:p>
          <a:p>
            <a:r>
              <a:rPr lang="en-US" sz="1600" dirty="0">
                <a:latin typeface="Times New Roman" panose="02020603050405020304" pitchFamily="18" charset="0"/>
                <a:cs typeface="Times New Roman" panose="02020603050405020304" pitchFamily="18" charset="0"/>
              </a:rPr>
              <a:t>ROSHAN DEHANKAR</a:t>
            </a:r>
          </a:p>
          <a:p>
            <a:r>
              <a:rPr lang="en-US" sz="1600" dirty="0">
                <a:latin typeface="Times New Roman" panose="02020603050405020304" pitchFamily="18" charset="0"/>
                <a:cs typeface="Times New Roman" panose="02020603050405020304" pitchFamily="18" charset="0"/>
              </a:rPr>
              <a:t>ANUSHKA SHELKE</a:t>
            </a:r>
          </a:p>
        </p:txBody>
      </p:sp>
      <p:sp>
        <p:nvSpPr>
          <p:cNvPr id="3" name="TextBox 2">
            <a:extLst>
              <a:ext uri="{FF2B5EF4-FFF2-40B4-BE49-F238E27FC236}">
                <a16:creationId xmlns:a16="http://schemas.microsoft.com/office/drawing/2014/main" id="{B4EFF2D1-3AEC-0221-FC3E-E728E9B4258B}"/>
              </a:ext>
            </a:extLst>
          </p:cNvPr>
          <p:cNvSpPr txBox="1"/>
          <p:nvPr/>
        </p:nvSpPr>
        <p:spPr>
          <a:xfrm>
            <a:off x="824204" y="2317820"/>
            <a:ext cx="10543592" cy="646331"/>
          </a:xfrm>
          <a:prstGeom prst="rect">
            <a:avLst/>
          </a:prstGeom>
          <a:noFill/>
        </p:spPr>
        <p:txBody>
          <a:bodyPr wrap="square" rtlCol="0">
            <a:spAutoFit/>
          </a:bodyPr>
          <a:lstStyle/>
          <a:p>
            <a:pPr algn="ctr"/>
            <a:r>
              <a:rPr lang="en-US" sz="1800" b="1" dirty="0">
                <a:solidFill>
                  <a:schemeClr val="tx1"/>
                </a:solidFill>
              </a:rPr>
              <a:t>VIDHARBHA YOUTH WELFARE SOCIETY, AMRAVATI PROF. RAM MEGHE INSTITUTE OF TECHNOLOGY &amp; RESEARCH, BADNERA-AMRAVATI</a:t>
            </a:r>
            <a:endParaRPr lang="en-IN" dirty="0"/>
          </a:p>
        </p:txBody>
      </p:sp>
    </p:spTree>
    <p:extLst>
      <p:ext uri="{BB962C8B-B14F-4D97-AF65-F5344CB8AC3E}">
        <p14:creationId xmlns:p14="http://schemas.microsoft.com/office/powerpoint/2010/main" val="28019746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02550-2A28-4D66-1EE5-768EE08E8A3E}"/>
              </a:ext>
            </a:extLst>
          </p:cNvPr>
          <p:cNvSpPr>
            <a:spLocks noGrp="1"/>
          </p:cNvSpPr>
          <p:nvPr>
            <p:ph type="title"/>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REFERENCES</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FA163EB-55C5-044D-0C4A-8A66AF3B0347}"/>
              </a:ext>
            </a:extLst>
          </p:cNvPr>
          <p:cNvSpPr>
            <a:spLocks noGrp="1"/>
          </p:cNvSpPr>
          <p:nvPr>
            <p:ph idx="1"/>
          </p:nvPr>
        </p:nvSpPr>
        <p:spPr>
          <a:xfrm>
            <a:off x="1154955" y="2332653"/>
            <a:ext cx="8761412" cy="4282751"/>
          </a:xfrm>
        </p:spPr>
        <p:txBody>
          <a:bodyPr>
            <a:noAutofit/>
          </a:bodyPr>
          <a:lstStyle/>
          <a:p>
            <a:pPr>
              <a:buClr>
                <a:schemeClr val="tx1"/>
              </a:buCl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Sharma J L (1974) An analytical study into custom hiring services vis-`a-vis agricultural resource productivity. M.Sc. Thesis (unpublished), Punjab Agricultural University, Ludhiana, India. </a:t>
            </a:r>
          </a:p>
          <a:p>
            <a:pPr>
              <a:buClr>
                <a:schemeClr val="tx1"/>
              </a:buCl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Kaur K (1988) Economics of custom hiring of agricultural machinery in the Punjab state. M.Sc.Thesis (unpublished), Punjab Agricultural University, Ludhiana, India. </a:t>
            </a:r>
          </a:p>
          <a:p>
            <a:pPr>
              <a:buClr>
                <a:schemeClr val="tx1"/>
              </a:buCl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Blank S C, Klonsky K and Norris K (1991) Owning harvest equipment versus custom hiring: The case of walnuts. </a:t>
            </a:r>
          </a:p>
          <a:p>
            <a:pPr>
              <a:buClr>
                <a:schemeClr val="tx1"/>
              </a:buCl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Bhatia B S (2000) Tractor - a boon or bane for Punjab farmers. The Tribune, Chandigarh Edition, Chandigarh, October 16, 2011. p.4.</a:t>
            </a:r>
          </a:p>
          <a:p>
            <a:pPr>
              <a:buClr>
                <a:schemeClr val="tx1"/>
              </a:buCl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 Singh V V (2008) Entrepreneurship and rural development. pp 152-164. Kalyani Publishers, New Delhi, India. </a:t>
            </a:r>
          </a:p>
          <a:p>
            <a:pPr>
              <a:buClr>
                <a:schemeClr val="tx1"/>
              </a:buClr>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Srivastva N S L (1999) Role of agricultural engineering in doubling food production in next ten years. </a:t>
            </a:r>
          </a:p>
        </p:txBody>
      </p:sp>
    </p:spTree>
    <p:extLst>
      <p:ext uri="{BB962C8B-B14F-4D97-AF65-F5344CB8AC3E}">
        <p14:creationId xmlns:p14="http://schemas.microsoft.com/office/powerpoint/2010/main" val="35906156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5A752C-73F4-D838-D68F-093D2DEF0D18}"/>
              </a:ext>
            </a:extLst>
          </p:cNvPr>
          <p:cNvSpPr>
            <a:spLocks noGrp="1"/>
          </p:cNvSpPr>
          <p:nvPr>
            <p:ph idx="1"/>
          </p:nvPr>
        </p:nvSpPr>
        <p:spPr>
          <a:xfrm>
            <a:off x="1154955" y="2603499"/>
            <a:ext cx="8761412" cy="3666671"/>
          </a:xfrm>
        </p:spPr>
        <p:txBody>
          <a:bodyPr>
            <a:normAutofit/>
          </a:bodyPr>
          <a:lstStyle/>
          <a:p>
            <a:pPr>
              <a:buClr>
                <a:schemeClr val="tx1"/>
              </a:buClr>
              <a:buFont typeface="Wingdings" panose="05000000000000000000" pitchFamily="2" charset="2"/>
              <a:buChar char="v"/>
            </a:pPr>
            <a:r>
              <a:rPr lang="en-US" sz="1800" b="0" i="0" u="none" strike="noStrike" baseline="0" dirty="0">
                <a:solidFill>
                  <a:srgbClr val="000000"/>
                </a:solidFill>
                <a:latin typeface="Times New Roman" panose="02020603050405020304" pitchFamily="18" charset="0"/>
              </a:rPr>
              <a:t>(2000) Aggarwal and Yadav Economic analysis of utilization of farm tractors in selected districts of </a:t>
            </a:r>
            <a:r>
              <a:rPr lang="en-US" sz="1800" b="0" i="0" u="none" strike="noStrike" baseline="0" dirty="0" err="1">
                <a:solidFill>
                  <a:srgbClr val="000000"/>
                </a:solidFill>
                <a:latin typeface="Times New Roman" panose="02020603050405020304" pitchFamily="18" charset="0"/>
              </a:rPr>
              <a:t>Harayana</a:t>
            </a:r>
            <a:r>
              <a:rPr lang="en-US" sz="1800" b="0" i="0" u="none" strike="noStrike" baseline="0" dirty="0">
                <a:solidFill>
                  <a:srgbClr val="000000"/>
                </a:solidFill>
                <a:latin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rPr>
              <a:t>Agril</a:t>
            </a:r>
            <a:r>
              <a:rPr lang="en-US" sz="1800" b="0" i="0" u="none" strike="noStrike" baseline="0" dirty="0">
                <a:solidFill>
                  <a:srgbClr val="000000"/>
                </a:solidFill>
                <a:latin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rPr>
              <a:t>Engg</a:t>
            </a:r>
            <a:r>
              <a:rPr lang="en-US" sz="1800" b="0" i="0" u="none" strike="noStrike" baseline="0" dirty="0">
                <a:solidFill>
                  <a:srgbClr val="000000"/>
                </a:solidFill>
                <a:latin typeface="Times New Roman" panose="02020603050405020304" pitchFamily="18" charset="0"/>
              </a:rPr>
              <a:t> Today24, pp,14-21. </a:t>
            </a:r>
          </a:p>
          <a:p>
            <a:pPr>
              <a:buClr>
                <a:schemeClr val="tx1"/>
              </a:buClr>
              <a:buFont typeface="Wingdings" panose="05000000000000000000" pitchFamily="2" charset="2"/>
              <a:buChar char="v"/>
            </a:pPr>
            <a:r>
              <a:rPr lang="en-US" sz="1800" b="0" i="0" u="none" strike="noStrike" baseline="0" dirty="0">
                <a:solidFill>
                  <a:srgbClr val="000000"/>
                </a:solidFill>
                <a:latin typeface="Times New Roman" panose="02020603050405020304" pitchFamily="18" charset="0"/>
              </a:rPr>
              <a:t>(2018) B. Nagaraj “Establishing a model custom hiring center: a feasibility study at </a:t>
            </a:r>
            <a:r>
              <a:rPr lang="en-US" sz="1800" b="0" i="0" u="none" strike="noStrike" baseline="0" dirty="0" err="1">
                <a:solidFill>
                  <a:srgbClr val="000000"/>
                </a:solidFill>
                <a:latin typeface="Times New Roman" panose="02020603050405020304" pitchFamily="18" charset="0"/>
              </a:rPr>
              <a:t>kandi</a:t>
            </a:r>
            <a:r>
              <a:rPr lang="en-US" sz="1800" b="0" i="0" u="none" strike="noStrike" baseline="0" dirty="0">
                <a:solidFill>
                  <a:srgbClr val="000000"/>
                </a:solidFill>
                <a:latin typeface="Times New Roman" panose="02020603050405020304" pitchFamily="18" charset="0"/>
              </a:rPr>
              <a:t> mandal,” International Journal of Current Microbiology and Applied Sciences, vol. 9, no. 5, pp. 1299–1307. </a:t>
            </a:r>
            <a:endParaRPr lang="en-US" dirty="0">
              <a:solidFill>
                <a:srgbClr val="000000"/>
              </a:solidFill>
              <a:latin typeface="Times New Roman" panose="02020603050405020304" pitchFamily="18" charset="0"/>
            </a:endParaRPr>
          </a:p>
          <a:p>
            <a:pPr>
              <a:buClr>
                <a:schemeClr val="tx1"/>
              </a:buClr>
              <a:buFont typeface="Wingdings" panose="05000000000000000000" pitchFamily="2" charset="2"/>
              <a:buChar char="v"/>
            </a:pPr>
            <a:r>
              <a:rPr lang="en-US" sz="1800" b="0" i="0" u="none" strike="noStrike" baseline="0" dirty="0">
                <a:solidFill>
                  <a:srgbClr val="000000"/>
                </a:solidFill>
                <a:latin typeface="Times New Roman" panose="02020603050405020304" pitchFamily="18" charset="0"/>
              </a:rPr>
              <a:t>(2018) D. </a:t>
            </a:r>
            <a:r>
              <a:rPr lang="en-US" sz="1800" b="0" i="0" u="none" strike="noStrike" baseline="0" dirty="0" err="1">
                <a:solidFill>
                  <a:srgbClr val="000000"/>
                </a:solidFill>
                <a:latin typeface="Times New Roman" panose="02020603050405020304" pitchFamily="18" charset="0"/>
              </a:rPr>
              <a:t>Alfer’ev</a:t>
            </a:r>
            <a:r>
              <a:rPr lang="en-US" sz="1800" b="0" i="0" u="none" strike="noStrike" baseline="0" dirty="0">
                <a:solidFill>
                  <a:srgbClr val="000000"/>
                </a:solidFill>
                <a:latin typeface="Times New Roman" panose="02020603050405020304" pitchFamily="18" charset="0"/>
              </a:rPr>
              <a:t>, “Artificial intelligence in agriculture,” Agricultural and </a:t>
            </a:r>
            <a:r>
              <a:rPr lang="en-US" sz="1800" b="0" i="0" u="none" strike="noStrike" baseline="0" dirty="0" err="1">
                <a:solidFill>
                  <a:srgbClr val="000000"/>
                </a:solidFill>
                <a:latin typeface="Times New Roman" panose="02020603050405020304" pitchFamily="18" charset="0"/>
              </a:rPr>
              <a:t>Lifestock</a:t>
            </a:r>
            <a:r>
              <a:rPr lang="en-US" sz="1800" b="0" i="0" u="none" strike="noStrike" baseline="0" dirty="0">
                <a:solidFill>
                  <a:srgbClr val="000000"/>
                </a:solidFill>
                <a:latin typeface="Times New Roman" panose="02020603050405020304" pitchFamily="18" charset="0"/>
              </a:rPr>
              <a:t> Technology/A[</a:t>
            </a:r>
            <a:r>
              <a:rPr lang="en-US" sz="1800" b="0" i="0" u="none" strike="noStrike" baseline="0" dirty="0" err="1">
                <a:solidFill>
                  <a:srgbClr val="000000"/>
                </a:solidFill>
                <a:latin typeface="Times New Roman" panose="02020603050405020304" pitchFamily="18" charset="0"/>
              </a:rPr>
              <a:t>rpIppTfyojla</a:t>
            </a:r>
            <a:r>
              <a:rPr lang="en-US" sz="1800" b="0" i="0" u="none" strike="noStrike" baseline="0" dirty="0">
                <a:solidFill>
                  <a:srgbClr val="000000"/>
                </a:solidFill>
                <a:latin typeface="Times New Roman" panose="02020603050405020304" pitchFamily="18" charset="0"/>
              </a:rPr>
              <a:t>, vol. 4, no. 4. </a:t>
            </a:r>
          </a:p>
          <a:p>
            <a:pPr>
              <a:buClr>
                <a:schemeClr val="tx1"/>
              </a:buClr>
              <a:buFont typeface="Wingdings" panose="05000000000000000000" pitchFamily="2" charset="2"/>
              <a:buChar char="v"/>
            </a:pPr>
            <a:r>
              <a:rPr lang="en-US" sz="1800" b="0" i="0" u="none" strike="noStrike" baseline="0" dirty="0">
                <a:solidFill>
                  <a:srgbClr val="000000"/>
                </a:solidFill>
                <a:latin typeface="Times New Roman" panose="02020603050405020304" pitchFamily="18" charset="0"/>
              </a:rPr>
              <a:t>(2020) A. Gulati and R. Juneja, “Farm mechanization in Indian agriculture with focus on tractors,” SSRN Electronic Journal. </a:t>
            </a:r>
            <a:endParaRPr lang="en-US" dirty="0">
              <a:solidFill>
                <a:srgbClr val="000000"/>
              </a:solidFill>
              <a:latin typeface="Times New Roman" panose="02020603050405020304" pitchFamily="18" charset="0"/>
            </a:endParaRPr>
          </a:p>
          <a:p>
            <a:pPr>
              <a:buClr>
                <a:schemeClr val="tx1"/>
              </a:buClr>
              <a:buFont typeface="Wingdings" panose="05000000000000000000" pitchFamily="2" charset="2"/>
              <a:buChar char="v"/>
            </a:pPr>
            <a:r>
              <a:rPr lang="en-US" sz="1800" b="0" i="0" u="none" strike="noStrike" baseline="0" dirty="0">
                <a:solidFill>
                  <a:srgbClr val="000000"/>
                </a:solidFill>
                <a:latin typeface="Times New Roman" panose="02020603050405020304" pitchFamily="18" charset="0"/>
              </a:rPr>
              <a:t>(2019) V. </a:t>
            </a:r>
            <a:r>
              <a:rPr lang="en-US" sz="1800" b="0" i="0" u="none" strike="noStrike" baseline="0" dirty="0" err="1">
                <a:solidFill>
                  <a:srgbClr val="000000"/>
                </a:solidFill>
                <a:latin typeface="Times New Roman" panose="02020603050405020304" pitchFamily="18" charset="0"/>
              </a:rPr>
              <a:t>Saiz</a:t>
            </a:r>
            <a:r>
              <a:rPr lang="en-US" sz="1800" b="0" i="0" u="none" strike="noStrike" baseline="0" dirty="0">
                <a:solidFill>
                  <a:srgbClr val="000000"/>
                </a:solidFill>
                <a:latin typeface="Times New Roman" panose="02020603050405020304" pitchFamily="18" charset="0"/>
              </a:rPr>
              <a:t>-Rubio “From smart farming towards agriculture 5.0: a review on crop data management,” Agronomy, vol. 10, no. 2, p. 207. </a:t>
            </a:r>
            <a:endParaRPr lang="en-IN" dirty="0"/>
          </a:p>
        </p:txBody>
      </p:sp>
    </p:spTree>
    <p:extLst>
      <p:ext uri="{BB962C8B-B14F-4D97-AF65-F5344CB8AC3E}">
        <p14:creationId xmlns:p14="http://schemas.microsoft.com/office/powerpoint/2010/main" val="1846885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316D07-75E3-7D70-B8F5-26B52E01ACB9}"/>
              </a:ext>
            </a:extLst>
          </p:cNvPr>
          <p:cNvSpPr>
            <a:spLocks noGrp="1"/>
          </p:cNvSpPr>
          <p:nvPr>
            <p:ph idx="1"/>
          </p:nvPr>
        </p:nvSpPr>
        <p:spPr>
          <a:xfrm>
            <a:off x="1976048" y="3429000"/>
            <a:ext cx="8761412" cy="1781888"/>
          </a:xfrm>
        </p:spPr>
        <p:txBody>
          <a:bodyPr>
            <a:normAutofit/>
          </a:bodyPr>
          <a:lstStyle/>
          <a:p>
            <a:pPr marL="0" indent="0">
              <a:buNone/>
            </a:pPr>
            <a:r>
              <a:rPr lang="en-US" sz="9600" b="1" dirty="0">
                <a:solidFill>
                  <a:schemeClr val="tx1">
                    <a:lumMod val="95000"/>
                    <a:lumOff val="5000"/>
                  </a:schemeClr>
                </a:solidFill>
                <a:latin typeface="Times New Roman" panose="02020603050405020304" pitchFamily="18" charset="0"/>
                <a:cs typeface="Times New Roman" panose="02020603050405020304" pitchFamily="18" charset="0"/>
              </a:rPr>
              <a:t>THANK YOU</a:t>
            </a:r>
            <a:endParaRPr lang="en-IN" sz="96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3642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98B2A-72C6-014A-9E53-36C524ABF3F4}"/>
              </a:ext>
            </a:extLst>
          </p:cNvPr>
          <p:cNvSpPr>
            <a:spLocks noGrp="1"/>
          </p:cNvSpPr>
          <p:nvPr>
            <p:ph type="title"/>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CONTENTS</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367C9A2-8744-3109-F890-633CD9208974}"/>
              </a:ext>
            </a:extLst>
          </p:cNvPr>
          <p:cNvSpPr>
            <a:spLocks noGrp="1"/>
          </p:cNvSpPr>
          <p:nvPr>
            <p:ph idx="1"/>
          </p:nvPr>
        </p:nvSpPr>
        <p:spPr/>
        <p:txBody>
          <a:bodyPr>
            <a:normAutofit fontScale="85000" lnSpcReduction="20000"/>
          </a:bodyPr>
          <a:lstStyle/>
          <a:p>
            <a:pPr>
              <a:buClr>
                <a:schemeClr val="tx2">
                  <a:lumMod val="50000"/>
                </a:schemeClr>
              </a:buClr>
              <a:buFont typeface="Wingdings" panose="05000000000000000000" pitchFamily="2" charset="2"/>
              <a:buChar char="v"/>
            </a:pP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ABSTRACT</a:t>
            </a:r>
          </a:p>
          <a:p>
            <a:pPr>
              <a:buClr>
                <a:schemeClr val="tx2">
                  <a:lumMod val="50000"/>
                </a:schemeClr>
              </a:buClr>
              <a:buFont typeface="Wingdings" panose="05000000000000000000" pitchFamily="2" charset="2"/>
              <a:buChar char="v"/>
            </a:pP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INTRODUCTION</a:t>
            </a:r>
          </a:p>
          <a:p>
            <a:pPr>
              <a:buClr>
                <a:schemeClr val="tx2">
                  <a:lumMod val="50000"/>
                </a:schemeClr>
              </a:buClr>
              <a:buFont typeface="Wingdings" panose="05000000000000000000" pitchFamily="2" charset="2"/>
              <a:buChar char="v"/>
            </a:pP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LITERATURE REVIEW</a:t>
            </a:r>
          </a:p>
          <a:p>
            <a:pPr>
              <a:buClr>
                <a:schemeClr val="tx2">
                  <a:lumMod val="50000"/>
                </a:schemeClr>
              </a:buClr>
              <a:buFont typeface="Wingdings" panose="05000000000000000000" pitchFamily="2" charset="2"/>
              <a:buChar char="v"/>
            </a:pP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SYSTEM ARCHITECTURE</a:t>
            </a:r>
          </a:p>
          <a:p>
            <a:pPr>
              <a:buClr>
                <a:schemeClr val="tx2">
                  <a:lumMod val="50000"/>
                </a:schemeClr>
              </a:buClr>
              <a:buFont typeface="Wingdings" panose="05000000000000000000" pitchFamily="2" charset="2"/>
              <a:buChar char="v"/>
            </a:pP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WHAT IS DECISION TREE AND K-MEANS CLUSTERING ALGORITHM</a:t>
            </a:r>
          </a:p>
          <a:p>
            <a:pPr>
              <a:buClr>
                <a:schemeClr val="tx2">
                  <a:lumMod val="50000"/>
                </a:schemeClr>
              </a:buClr>
              <a:buFont typeface="Wingdings" panose="05000000000000000000" pitchFamily="2" charset="2"/>
              <a:buChar char="v"/>
            </a:pP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METHODOLOGY</a:t>
            </a:r>
          </a:p>
          <a:p>
            <a:pPr>
              <a:buClr>
                <a:schemeClr val="tx2">
                  <a:lumMod val="50000"/>
                </a:schemeClr>
              </a:buClr>
              <a:buFont typeface="Wingdings" panose="05000000000000000000" pitchFamily="2" charset="2"/>
              <a:buChar char="v"/>
            </a:pP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IMPLEMENTATION &amp; RESULTS</a:t>
            </a:r>
          </a:p>
          <a:p>
            <a:pPr>
              <a:buClr>
                <a:schemeClr val="tx2">
                  <a:lumMod val="50000"/>
                </a:schemeClr>
              </a:buClr>
              <a:buFont typeface="Wingdings" panose="05000000000000000000" pitchFamily="2" charset="2"/>
              <a:buChar char="v"/>
            </a:pP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CONCLUSION &amp; FUTURE SCOPE</a:t>
            </a:r>
          </a:p>
          <a:p>
            <a:pPr>
              <a:buClr>
                <a:schemeClr val="tx2">
                  <a:lumMod val="50000"/>
                </a:schemeClr>
              </a:buClr>
              <a:buFont typeface="Wingdings" panose="05000000000000000000" pitchFamily="2" charset="2"/>
              <a:buChar char="v"/>
            </a:pP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REFERENCES</a:t>
            </a:r>
            <a:endParaRPr lang="en-IN" sz="24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6287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F7618-B386-0024-F196-E9E5D4D3A75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ABSTRACT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7C5EF79-EB2A-9A43-E0C6-BC4AF490477C}"/>
              </a:ext>
            </a:extLst>
          </p:cNvPr>
          <p:cNvSpPr>
            <a:spLocks noGrp="1"/>
          </p:cNvSpPr>
          <p:nvPr>
            <p:ph idx="1"/>
          </p:nvPr>
        </p:nvSpPr>
        <p:spPr>
          <a:xfrm>
            <a:off x="1154955" y="2192694"/>
            <a:ext cx="8761412" cy="4320072"/>
          </a:xfrm>
        </p:spPr>
        <p:txBody>
          <a:bodyPr>
            <a:noAutofit/>
          </a:bodyPr>
          <a:lstStyle/>
          <a:p>
            <a:pPr marL="0" indent="0" algn="just">
              <a:buNone/>
            </a:pPr>
            <a:r>
              <a:rPr lang="en-US" sz="2000" b="0" i="0" u="none" strike="noStrike" baseline="0" dirty="0">
                <a:solidFill>
                  <a:srgbClr val="000000"/>
                </a:solidFill>
                <a:latin typeface="Times New Roman" panose="02020603050405020304" pitchFamily="18" charset="0"/>
              </a:rPr>
              <a:t>Farming is the backbone of Indian economy. In this agriculture sector, there is a lot of fieldwork, such as weeding, reaping, sowing etc. these operations previously were done by traditional equipment’s. Working with that equipment’s was tedious and laborious. Also traditional ways are time consuming. Mechanization in agriculture made farming easier and quick. There are variety of machines are available for almost every task in agriculture. Beginning with preparing land to the harvesting of crop and further process can be done by machines. The agriculture machineries that are used now days are costlier and cannot be afforded by most of farmer with rural background. Most of the farmers in India own very small pieces of land and owning these costlier machines may not be feasible for them. Apart from this most of farmers consider the traditional ways of farming as primary methods. Considering above mentioned factors there is need to develop such a system which will recommend and suggest essential </a:t>
            </a:r>
            <a:r>
              <a:rPr lang="en-US" sz="2000" b="0" i="0" u="none" strike="noStrike" baseline="0" dirty="0" err="1">
                <a:solidFill>
                  <a:srgbClr val="000000"/>
                </a:solidFill>
                <a:latin typeface="Times New Roman" panose="02020603050405020304" pitchFamily="18" charset="0"/>
              </a:rPr>
              <a:t>equipments</a:t>
            </a:r>
            <a:r>
              <a:rPr lang="en-US" sz="2000" b="0" i="0" u="none" strike="noStrike" baseline="0" dirty="0">
                <a:solidFill>
                  <a:srgbClr val="000000"/>
                </a:solidFill>
                <a:latin typeface="Times New Roman" panose="02020603050405020304" pitchFamily="18" charset="0"/>
              </a:rPr>
              <a:t> on rent to improve farming .</a:t>
            </a:r>
            <a:endParaRPr lang="en-IN" sz="2000" dirty="0"/>
          </a:p>
        </p:txBody>
      </p:sp>
    </p:spTree>
    <p:extLst>
      <p:ext uri="{BB962C8B-B14F-4D97-AF65-F5344CB8AC3E}">
        <p14:creationId xmlns:p14="http://schemas.microsoft.com/office/powerpoint/2010/main" val="1240448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52603-35EE-3311-099D-87B04A2DA5E6}"/>
              </a:ext>
            </a:extLst>
          </p:cNvPr>
          <p:cNvSpPr>
            <a:spLocks noGrp="1"/>
          </p:cNvSpPr>
          <p:nvPr>
            <p:ph type="title"/>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INTRODUCTION</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256FFD5-4FBE-B523-984E-FD6D493DFC3D}"/>
              </a:ext>
            </a:extLst>
          </p:cNvPr>
          <p:cNvSpPr>
            <a:spLocks noGrp="1"/>
          </p:cNvSpPr>
          <p:nvPr>
            <p:ph idx="1"/>
          </p:nvPr>
        </p:nvSpPr>
        <p:spPr>
          <a:xfrm>
            <a:off x="1154955" y="2500604"/>
            <a:ext cx="8761412" cy="4208105"/>
          </a:xfrm>
        </p:spPr>
        <p:txBody>
          <a:bodyPr>
            <a:noAutofit/>
          </a:bodyPr>
          <a:lstStyle/>
          <a:p>
            <a:pPr>
              <a:buClr>
                <a:schemeClr val="tx1"/>
              </a:buClr>
              <a:buFont typeface="Wingdings" panose="05000000000000000000" pitchFamily="2" charset="2"/>
              <a:buChar char="§"/>
            </a:pPr>
            <a:r>
              <a:rPr lang="en-US" sz="2000" b="0" i="0" u="none" strike="noStrike" baseline="0" dirty="0">
                <a:solidFill>
                  <a:srgbClr val="000000"/>
                </a:solidFill>
                <a:latin typeface="Times New Roman" panose="02020603050405020304" pitchFamily="18" charset="0"/>
              </a:rPr>
              <a:t>It is necessary to put agriculture on automation the current rate of agricultural production required to feed the world population cannot be realized without mechanization. </a:t>
            </a:r>
          </a:p>
          <a:p>
            <a:pPr>
              <a:buClr>
                <a:schemeClr val="tx1"/>
              </a:buClr>
              <a:buFont typeface="Wingdings" panose="05000000000000000000" pitchFamily="2" charset="2"/>
              <a:buChar char="§"/>
            </a:pPr>
            <a:r>
              <a:rPr lang="en-US" sz="2000" b="0" i="0" u="none" strike="noStrike" baseline="0" dirty="0">
                <a:solidFill>
                  <a:srgbClr val="000000"/>
                </a:solidFill>
                <a:latin typeface="Times New Roman" panose="02020603050405020304" pitchFamily="18" charset="0"/>
              </a:rPr>
              <a:t>In this Project, we proposed a two way decision support system using which farmers will get required </a:t>
            </a:r>
            <a:r>
              <a:rPr lang="en-US" sz="2000" b="0" i="0" u="none" strike="noStrike" baseline="0" dirty="0" err="1">
                <a:solidFill>
                  <a:srgbClr val="000000"/>
                </a:solidFill>
                <a:latin typeface="Times New Roman" panose="02020603050405020304" pitchFamily="18" charset="0"/>
              </a:rPr>
              <a:t>equipments</a:t>
            </a:r>
            <a:r>
              <a:rPr lang="en-US" sz="2000" b="0" i="0" u="none" strike="noStrike" baseline="0" dirty="0">
                <a:solidFill>
                  <a:srgbClr val="000000"/>
                </a:solidFill>
                <a:latin typeface="Times New Roman" panose="02020603050405020304" pitchFamily="18" charset="0"/>
              </a:rPr>
              <a:t> recommendations for hiring the </a:t>
            </a:r>
            <a:r>
              <a:rPr lang="en-US" sz="2000" b="0" i="0" u="none" strike="noStrike" baseline="0" dirty="0" err="1">
                <a:solidFill>
                  <a:srgbClr val="000000"/>
                </a:solidFill>
                <a:latin typeface="Times New Roman" panose="02020603050405020304" pitchFamily="18" charset="0"/>
              </a:rPr>
              <a:t>equipments</a:t>
            </a:r>
            <a:r>
              <a:rPr lang="en-US" sz="2000" b="0" i="0" u="none" strike="noStrike" baseline="0" dirty="0">
                <a:solidFill>
                  <a:srgbClr val="000000"/>
                </a:solidFill>
                <a:latin typeface="Times New Roman" panose="02020603050405020304" pitchFamily="18" charset="0"/>
              </a:rPr>
              <a:t> to improve farming and on the other hand equipment owner will get analytics report about registered farmers and their requirement. </a:t>
            </a:r>
          </a:p>
          <a:p>
            <a:pPr>
              <a:buClr>
                <a:schemeClr val="tx1"/>
              </a:buClr>
              <a:buFont typeface="Wingdings" panose="05000000000000000000" pitchFamily="2" charset="2"/>
              <a:buChar char="§"/>
            </a:pPr>
            <a:r>
              <a:rPr lang="en-US" sz="2000" b="0" i="0" u="none" strike="noStrike" baseline="0" dirty="0">
                <a:solidFill>
                  <a:srgbClr val="000000"/>
                </a:solidFill>
                <a:latin typeface="Times New Roman" panose="02020603050405020304" pitchFamily="18" charset="0"/>
              </a:rPr>
              <a:t>In this project we proposed decision tree algorithm to develop decision support system. </a:t>
            </a:r>
          </a:p>
          <a:p>
            <a:pPr>
              <a:buClr>
                <a:schemeClr val="tx1"/>
              </a:buClr>
              <a:buFont typeface="Wingdings" panose="05000000000000000000" pitchFamily="2" charset="2"/>
              <a:buChar char="§"/>
            </a:pPr>
            <a:r>
              <a:rPr lang="en-US" sz="2000" b="0" i="0" u="none" strike="noStrike" baseline="0" dirty="0">
                <a:solidFill>
                  <a:srgbClr val="000000"/>
                </a:solidFill>
                <a:latin typeface="Times New Roman" panose="02020603050405020304" pitchFamily="18" charset="0"/>
              </a:rPr>
              <a:t>In our proposed system there will be 3 users admin, farmer and equipment owner .</a:t>
            </a:r>
            <a:endParaRPr lang="en-IN" sz="20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3216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1573E-FD58-C722-983A-F99D629372C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LITERATURE REVIEW</a:t>
            </a:r>
            <a:endParaRPr lang="en-IN" dirty="0">
              <a:latin typeface="Times New Roman" panose="02020603050405020304" pitchFamily="18" charset="0"/>
              <a:cs typeface="Times New Roman" panose="02020603050405020304" pitchFamily="18" charset="0"/>
            </a:endParaRPr>
          </a:p>
        </p:txBody>
      </p:sp>
      <p:pic>
        <p:nvPicPr>
          <p:cNvPr id="9" name="Content Placeholder 8">
            <a:extLst>
              <a:ext uri="{FF2B5EF4-FFF2-40B4-BE49-F238E27FC236}">
                <a16:creationId xmlns:a16="http://schemas.microsoft.com/office/drawing/2014/main" id="{9CA5AAC7-A34C-0BF5-9AF2-F34471F78338}"/>
              </a:ext>
            </a:extLst>
          </p:cNvPr>
          <p:cNvPicPr>
            <a:picLocks noGrp="1" noChangeAspect="1"/>
          </p:cNvPicPr>
          <p:nvPr>
            <p:ph idx="1"/>
          </p:nvPr>
        </p:nvPicPr>
        <p:blipFill>
          <a:blip r:embed="rId2"/>
          <a:stretch>
            <a:fillRect/>
          </a:stretch>
        </p:blipFill>
        <p:spPr>
          <a:xfrm>
            <a:off x="1651518" y="1680633"/>
            <a:ext cx="8761413" cy="5177368"/>
          </a:xfrm>
        </p:spPr>
      </p:pic>
    </p:spTree>
    <p:extLst>
      <p:ext uri="{BB962C8B-B14F-4D97-AF65-F5344CB8AC3E}">
        <p14:creationId xmlns:p14="http://schemas.microsoft.com/office/powerpoint/2010/main" val="977730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351E8-D1FF-E143-7DFE-C7394171348F}"/>
              </a:ext>
            </a:extLst>
          </p:cNvPr>
          <p:cNvSpPr>
            <a:spLocks noGrp="1"/>
          </p:cNvSpPr>
          <p:nvPr>
            <p:ph type="title"/>
          </p:nvPr>
        </p:nvSpPr>
        <p:spPr>
          <a:xfrm>
            <a:off x="1154953" y="871032"/>
            <a:ext cx="8761413" cy="706964"/>
          </a:xfrm>
        </p:spPr>
        <p:txBody>
          <a:bodyPr/>
          <a:lstStyle/>
          <a:p>
            <a:r>
              <a:rPr lang="en-US" dirty="0">
                <a:latin typeface="Times New Roman" panose="02020603050405020304" pitchFamily="18" charset="0"/>
                <a:cs typeface="Times New Roman" panose="02020603050405020304" pitchFamily="18" charset="0"/>
              </a:rPr>
              <a:t>SYSTEM ARCHITECTURE</a:t>
            </a:r>
            <a:endParaRPr lang="en-IN"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C495954D-27B8-1521-A87F-740A39CF6067}"/>
              </a:ext>
            </a:extLst>
          </p:cNvPr>
          <p:cNvPicPr>
            <a:picLocks noGrp="1" noChangeAspect="1"/>
          </p:cNvPicPr>
          <p:nvPr>
            <p:ph idx="1"/>
          </p:nvPr>
        </p:nvPicPr>
        <p:blipFill>
          <a:blip r:embed="rId2"/>
          <a:stretch>
            <a:fillRect/>
          </a:stretch>
        </p:blipFill>
        <p:spPr>
          <a:xfrm>
            <a:off x="1931438" y="1726163"/>
            <a:ext cx="8350898" cy="5019870"/>
          </a:xfrm>
        </p:spPr>
      </p:pic>
    </p:spTree>
    <p:extLst>
      <p:ext uri="{BB962C8B-B14F-4D97-AF65-F5344CB8AC3E}">
        <p14:creationId xmlns:p14="http://schemas.microsoft.com/office/powerpoint/2010/main" val="4105407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585DB1D-E576-DDF8-AE0C-A51DA5EC5BAE}"/>
              </a:ext>
            </a:extLst>
          </p:cNvPr>
          <p:cNvPicPr>
            <a:picLocks noGrp="1" noChangeAspect="1"/>
          </p:cNvPicPr>
          <p:nvPr>
            <p:ph idx="1"/>
          </p:nvPr>
        </p:nvPicPr>
        <p:blipFill>
          <a:blip r:embed="rId2"/>
          <a:stretch>
            <a:fillRect/>
          </a:stretch>
        </p:blipFill>
        <p:spPr>
          <a:xfrm>
            <a:off x="1959428" y="1586205"/>
            <a:ext cx="8126963" cy="5131836"/>
          </a:xfrm>
        </p:spPr>
      </p:pic>
    </p:spTree>
    <p:extLst>
      <p:ext uri="{BB962C8B-B14F-4D97-AF65-F5344CB8AC3E}">
        <p14:creationId xmlns:p14="http://schemas.microsoft.com/office/powerpoint/2010/main" val="2954055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87A8E-61A7-170B-6C1F-266628A6EFF0}"/>
              </a:ext>
            </a:extLst>
          </p:cNvPr>
          <p:cNvSpPr>
            <a:spLocks noGrp="1"/>
          </p:cNvSpPr>
          <p:nvPr>
            <p:ph type="title"/>
          </p:nvPr>
        </p:nvSpPr>
        <p:spPr/>
        <p:txBody>
          <a:bodyPr/>
          <a:lstStyle/>
          <a:p>
            <a:pPr>
              <a:buClr>
                <a:schemeClr val="tx2">
                  <a:lumMod val="50000"/>
                </a:schemeClr>
              </a:buClr>
            </a:pPr>
            <a:r>
              <a:rPr lang="en-US" sz="3200" dirty="0">
                <a:solidFill>
                  <a:schemeClr val="bg1"/>
                </a:solidFill>
                <a:latin typeface="Times New Roman" panose="02020603050405020304" pitchFamily="18" charset="0"/>
                <a:cs typeface="Times New Roman" panose="02020603050405020304" pitchFamily="18" charset="0"/>
              </a:rPr>
              <a:t>WHAT IS DECISION TREE AND K-MEANS CLUSTERING ALGORITHM</a:t>
            </a:r>
          </a:p>
        </p:txBody>
      </p:sp>
      <p:sp>
        <p:nvSpPr>
          <p:cNvPr id="3" name="Content Placeholder 2">
            <a:extLst>
              <a:ext uri="{FF2B5EF4-FFF2-40B4-BE49-F238E27FC236}">
                <a16:creationId xmlns:a16="http://schemas.microsoft.com/office/drawing/2014/main" id="{7B8310B3-6FC3-527E-F989-DA6341F300BD}"/>
              </a:ext>
            </a:extLst>
          </p:cNvPr>
          <p:cNvSpPr>
            <a:spLocks noGrp="1"/>
          </p:cNvSpPr>
          <p:nvPr>
            <p:ph idx="1"/>
          </p:nvPr>
        </p:nvSpPr>
        <p:spPr>
          <a:xfrm>
            <a:off x="1154954" y="2258008"/>
            <a:ext cx="9267340" cy="4264090"/>
          </a:xfrm>
        </p:spPr>
        <p:txBody>
          <a:bodyPr>
            <a:normAutofit fontScale="62500" lnSpcReduction="20000"/>
          </a:bodyPr>
          <a:lstStyle/>
          <a:p>
            <a:pPr>
              <a:buClr>
                <a:schemeClr val="tx2"/>
              </a:buClr>
              <a:buFont typeface="Arial" panose="020B0604020202020204" pitchFamily="34" charset="0"/>
              <a:buChar char="•"/>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Decision Tree is a Supervised learning technique that can be used for both </a:t>
            </a:r>
          </a:p>
          <a:p>
            <a:pPr marL="0" indent="0">
              <a:buClr>
                <a:schemeClr val="tx2"/>
              </a:buClr>
              <a:buNone/>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        classification and Regression problems, but mostly it is preferred for solving </a:t>
            </a:r>
          </a:p>
          <a:p>
            <a:pPr marL="0" indent="0">
              <a:buClr>
                <a:schemeClr val="tx2"/>
              </a:buClr>
              <a:buNone/>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        Classification problems. </a:t>
            </a:r>
          </a:p>
          <a:p>
            <a:pPr>
              <a:buClr>
                <a:schemeClr val="tx2"/>
              </a:buClr>
              <a:buFont typeface="Arial" panose="020B0604020202020204" pitchFamily="34" charset="0"/>
              <a:buChar char="•"/>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 It is a tree-structured classifier, where internal nodes represent the features </a:t>
            </a:r>
          </a:p>
          <a:p>
            <a:pPr marL="0" indent="0">
              <a:buClr>
                <a:schemeClr val="tx2"/>
              </a:buClr>
              <a:buNone/>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         of a dataset, branches represent the decision rules and each leaf node </a:t>
            </a:r>
          </a:p>
          <a:p>
            <a:pPr marL="0" indent="0">
              <a:buClr>
                <a:schemeClr val="tx2"/>
              </a:buClr>
              <a:buNone/>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         represents the outcome.</a:t>
            </a:r>
          </a:p>
          <a:p>
            <a:pPr>
              <a:buClr>
                <a:schemeClr val="tx2"/>
              </a:buClr>
              <a:buFont typeface="Arial" panose="020B0604020202020204" pitchFamily="34" charset="0"/>
              <a:buChar char="•"/>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In a Decision tree, there are two nodes, which are the Decision </a:t>
            </a:r>
          </a:p>
          <a:p>
            <a:pPr marL="0" indent="0">
              <a:buClr>
                <a:schemeClr val="tx2"/>
              </a:buClr>
              <a:buNone/>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        Node and Leaf Node. Decision nodes are used to make any decision and </a:t>
            </a:r>
          </a:p>
          <a:p>
            <a:pPr marL="0" indent="0">
              <a:buClr>
                <a:schemeClr val="tx2"/>
              </a:buClr>
              <a:buNone/>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        have multiple branches, whereas Leaf nodes are the output of those </a:t>
            </a:r>
          </a:p>
          <a:p>
            <a:pPr marL="0" indent="0">
              <a:buClr>
                <a:schemeClr val="tx2"/>
              </a:buClr>
              <a:buNone/>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        decisions and do not contain any further branches.</a:t>
            </a:r>
          </a:p>
          <a:p>
            <a:pPr>
              <a:buClr>
                <a:schemeClr val="tx2"/>
              </a:buClr>
              <a:buFont typeface="Arial" panose="020B0604020202020204" pitchFamily="34" charset="0"/>
              <a:buChar char="•"/>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The decisions or the test are performed on the basis of features of the given </a:t>
            </a:r>
          </a:p>
          <a:p>
            <a:pPr marL="0" indent="0">
              <a:buClr>
                <a:schemeClr val="tx2"/>
              </a:buClr>
              <a:buNone/>
            </a:pPr>
            <a:r>
              <a:rPr lang="en-US" sz="2900" dirty="0">
                <a:solidFill>
                  <a:schemeClr val="tx1">
                    <a:lumMod val="95000"/>
                    <a:lumOff val="5000"/>
                  </a:schemeClr>
                </a:solidFill>
                <a:latin typeface="Times New Roman" panose="02020603050405020304" pitchFamily="18" charset="0"/>
                <a:cs typeface="Times New Roman" panose="02020603050405020304" pitchFamily="18" charset="0"/>
              </a:rPr>
              <a:t>        dataset.</a:t>
            </a:r>
          </a:p>
          <a:p>
            <a:pPr>
              <a:buClr>
                <a:schemeClr val="tx2"/>
              </a:buClr>
              <a:buFont typeface="Arial" panose="020B0604020202020204" pitchFamily="34" charset="0"/>
              <a:buChar char="•"/>
            </a:pPr>
            <a:endParaRPr lang="en-IN" dirty="0"/>
          </a:p>
        </p:txBody>
      </p:sp>
    </p:spTree>
    <p:extLst>
      <p:ext uri="{BB962C8B-B14F-4D97-AF65-F5344CB8AC3E}">
        <p14:creationId xmlns:p14="http://schemas.microsoft.com/office/powerpoint/2010/main" val="5457363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Ion Boardroom</Template>
  <TotalTime>524</TotalTime>
  <Words>1481</Words>
  <Application>Microsoft Office PowerPoint</Application>
  <PresentationFormat>Widescreen</PresentationFormat>
  <Paragraphs>82</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Century Gothic</vt:lpstr>
      <vt:lpstr>Times New Roman</vt:lpstr>
      <vt:lpstr>Wingdings</vt:lpstr>
      <vt:lpstr>Wingdings 3</vt:lpstr>
      <vt:lpstr>Ion Boardroom</vt:lpstr>
      <vt:lpstr>PowerPoint Presentation</vt:lpstr>
      <vt:lpstr>Implementing Machine Learning for Smart Farming to Forecast Farmers Interests in Hiring Equipment</vt:lpstr>
      <vt:lpstr>CONTENTS</vt:lpstr>
      <vt:lpstr>ABSTRACT</vt:lpstr>
      <vt:lpstr>INTRODUCTION</vt:lpstr>
      <vt:lpstr>LITERATURE REVIEW</vt:lpstr>
      <vt:lpstr>SYSTEM ARCHITECTURE</vt:lpstr>
      <vt:lpstr>PowerPoint Presentation</vt:lpstr>
      <vt:lpstr>WHAT IS DECISION TREE AND K-MEANS CLUSTERING ALGORITHM</vt:lpstr>
      <vt:lpstr>PowerPoint Presentation</vt:lpstr>
      <vt:lpstr>METHADOLOGY</vt:lpstr>
      <vt:lpstr>PowerPoint Presentation</vt:lpstr>
      <vt:lpstr>PowerPoint Presentation</vt:lpstr>
      <vt:lpstr>PowerPoint Presentation</vt:lpstr>
      <vt:lpstr>IMPLIMENTATION &amp; RESULTS </vt:lpstr>
      <vt:lpstr>Admin Home Page </vt:lpstr>
      <vt:lpstr>Farmer Home Page </vt:lpstr>
      <vt:lpstr>Distributor Home Page </vt:lpstr>
      <vt:lpstr>CONCLUSION &amp; FUTURE SCOPE</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Gauri Sawarbandhe</dc:creator>
  <cp:lastModifiedBy>Gauri Sawarbandhe</cp:lastModifiedBy>
  <cp:revision>8</cp:revision>
  <dcterms:created xsi:type="dcterms:W3CDTF">2022-10-11T07:45:26Z</dcterms:created>
  <dcterms:modified xsi:type="dcterms:W3CDTF">2023-05-03T03:49:15Z</dcterms:modified>
</cp:coreProperties>
</file>

<file path=docProps/thumbnail.jpeg>
</file>